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71" r:id="rId5"/>
    <p:sldId id="277" r:id="rId6"/>
    <p:sldId id="260" r:id="rId7"/>
    <p:sldId id="280" r:id="rId8"/>
    <p:sldId id="269" r:id="rId9"/>
    <p:sldId id="262" r:id="rId10"/>
    <p:sldId id="272" r:id="rId11"/>
    <p:sldId id="278" r:id="rId12"/>
    <p:sldId id="265" r:id="rId13"/>
    <p:sldId id="279" r:id="rId14"/>
    <p:sldId id="264" r:id="rId15"/>
    <p:sldId id="276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87415" autoAdjust="0"/>
  </p:normalViewPr>
  <p:slideViewPr>
    <p:cSldViewPr snapToGrid="0">
      <p:cViewPr varScale="1">
        <p:scale>
          <a:sx n="66" d="100"/>
          <a:sy n="66" d="100"/>
        </p:scale>
        <p:origin x="10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Preference of children for radiograph vs vibration</a:t>
            </a:r>
          </a:p>
        </c:rich>
      </c:tx>
      <c:layout>
        <c:manualLayout>
          <c:xMode val="edge"/>
          <c:yMode val="edge"/>
          <c:x val="0.1551456692913385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Sheet1!$C$5:$C$7</c:f>
              <c:strCache>
                <c:ptCount val="3"/>
                <c:pt idx="0">
                  <c:v>Radiograph</c:v>
                </c:pt>
                <c:pt idx="1">
                  <c:v>Vibration</c:v>
                </c:pt>
                <c:pt idx="2">
                  <c:v>None</c:v>
                </c:pt>
              </c:strCache>
            </c:strRef>
          </c:cat>
          <c:val>
            <c:numRef>
              <c:f>Sheet1!$D$5:$D$7</c:f>
              <c:numCache>
                <c:formatCode>General</c:formatCode>
                <c:ptCount val="3"/>
                <c:pt idx="0">
                  <c:v>26</c:v>
                </c:pt>
                <c:pt idx="1">
                  <c:v>26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E7-7A43-BE2A-35D31FA93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825344"/>
        <c:axId val="317966024"/>
      </c:barChart>
      <c:catAx>
        <c:axId val="208825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400" b="1" dirty="0"/>
                  <a:t>Preference</a:t>
                </a:r>
              </a:p>
            </c:rich>
          </c:tx>
          <c:layout>
            <c:manualLayout>
              <c:xMode val="edge"/>
              <c:yMode val="edge"/>
              <c:x val="0.41941382601739507"/>
              <c:y val="0.912726505233829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966024"/>
        <c:crosses val="autoZero"/>
        <c:auto val="1"/>
        <c:lblAlgn val="ctr"/>
        <c:lblOffset val="100"/>
        <c:noMultiLvlLbl val="0"/>
      </c:catAx>
      <c:valAx>
        <c:axId val="317966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400" b="1" dirty="0"/>
                  <a:t>Percent (%)</a:t>
                </a:r>
              </a:p>
            </c:rich>
          </c:tx>
          <c:layout>
            <c:manualLayout>
              <c:xMode val="edge"/>
              <c:yMode val="edge"/>
              <c:x val="2.6487941885872637E-3"/>
              <c:y val="0.310076277459854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82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C04D0-9688-214F-AF19-8F505077C63F}" type="datetimeFigureOut">
              <a:rPr lang="en-GB" smtClean="0"/>
              <a:t>14/07/2021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8B8C5-83ED-BB4E-9262-B926F3D54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3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Wrist fractures are the commonest fracture in children</a:t>
            </a:r>
          </a:p>
          <a:p>
            <a:r>
              <a:rPr lang="en-GB" dirty="0"/>
              <a:t>Radiographs involve</a:t>
            </a:r>
            <a:r>
              <a:rPr lang="en-GB" baseline="0" dirty="0"/>
              <a:t> exposure to ionising radiation, to which children are especially sensitive</a:t>
            </a:r>
          </a:p>
          <a:p>
            <a:r>
              <a:rPr lang="en-GB" baseline="0" dirty="0"/>
              <a:t>High proportion of radiographs show no fracture, and are therefore unnecessary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8B8C5-83ED-BB4E-9262-B926F3D54FD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94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Further applications include adult wrists,</a:t>
            </a:r>
            <a:r>
              <a:rPr lang="en-GB" baseline="0" dirty="0"/>
              <a:t> younger children and other common fracture sites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B8C5-83ED-BB4E-9262-B926F3D54FDC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72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device:</a:t>
            </a:r>
          </a:p>
          <a:p>
            <a:r>
              <a:rPr lang="en-GB" dirty="0"/>
              <a:t>Hand</a:t>
            </a:r>
            <a:r>
              <a:rPr lang="en-GB" baseline="0" dirty="0"/>
              <a:t> held device was developed to induce vibrations to a target and use a piezoelectric sensor to record the corresponding vibration responses. </a:t>
            </a:r>
          </a:p>
          <a:p>
            <a:r>
              <a:rPr lang="en-GB" baseline="0" dirty="0"/>
              <a:t>The silver tube is the vibration inducer, which induces 10 impulses in 10 seconds, the black sensor records the responses.</a:t>
            </a:r>
          </a:p>
          <a:p>
            <a:r>
              <a:rPr lang="en-GB" baseline="0" dirty="0"/>
              <a:t>Inducer is placed on elbow, sensor on wrist.</a:t>
            </a:r>
          </a:p>
          <a:p>
            <a:r>
              <a:rPr lang="en-GB" baseline="0" dirty="0"/>
              <a:t>Hedgehog stickers to make the device appear more child friendly.</a:t>
            </a:r>
          </a:p>
          <a:p>
            <a:r>
              <a:rPr lang="en-GB" baseline="0" dirty="0"/>
              <a:t>Tested on adults first, shown to cause no pain.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B8C5-83ED-BB4E-9262-B926F3D54FD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5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B8C5-83ED-BB4E-9262-B926F3D54FD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659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patient excluded</a:t>
            </a:r>
            <a:r>
              <a:rPr lang="en-GB" baseline="0" dirty="0"/>
              <a:t> for elbow injury</a:t>
            </a:r>
            <a:endParaRPr lang="en-GB" dirty="0"/>
          </a:p>
          <a:p>
            <a:r>
              <a:rPr lang="en-GB" dirty="0"/>
              <a:t>Aged 10-15 inclusive</a:t>
            </a:r>
          </a:p>
          <a:p>
            <a:r>
              <a:rPr lang="en-GB" dirty="0"/>
              <a:t>Consultant</a:t>
            </a:r>
            <a:r>
              <a:rPr lang="en-GB" baseline="0" dirty="0"/>
              <a:t> radiologist interpreted radiographs</a:t>
            </a:r>
          </a:p>
          <a:p>
            <a:r>
              <a:rPr lang="en-GB" baseline="0" dirty="0"/>
              <a:t>First 50 patients given questionnaire regarding their preference for vibration or radiographs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B8C5-83ED-BB4E-9262-B926F3D54FD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667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8B8C5-83ED-BB4E-9262-B926F3D54FD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089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8B8C5-83ED-BB4E-9262-B926F3D54FD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664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Confidence interval includes</a:t>
            </a:r>
            <a:r>
              <a:rPr lang="en-GB" baseline="0" dirty="0"/>
              <a:t> an excellent sensitivity, but also unacceptably low values. High end is comparable to Ottawa ankle rules, which also screen for sprains</a:t>
            </a:r>
          </a:p>
          <a:p>
            <a:r>
              <a:rPr lang="en-GB" baseline="0" dirty="0"/>
              <a:t>Potential benefits if used prior to A&amp;E attendance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B8C5-83ED-BB4E-9262-B926F3D54FDC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025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Single centre study did not allow for interrater reliability, which would be necessary because the</a:t>
            </a:r>
            <a:r>
              <a:rPr lang="en-GB" baseline="0" dirty="0"/>
              <a:t> intended use is by lay people with clear instructions, therefore it is important to understand any impact of different operators on the outcomes</a:t>
            </a:r>
          </a:p>
          <a:p>
            <a:r>
              <a:rPr lang="en-GB" baseline="0" dirty="0"/>
              <a:t>Excluding previous fractures was because of unknown impact of healed fracture on the vibration qualities of a bone. Bilateral trauma was because we scanned both arms for comparison, which would not be necessary in future studies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B8C5-83ED-BB4E-9262-B926F3D54FDC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99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</a:t>
            </a:r>
            <a:r>
              <a:rPr lang="en-GB" baseline="0" dirty="0"/>
              <a:t> pass filter – to reduce background noise</a:t>
            </a:r>
          </a:p>
          <a:p>
            <a:r>
              <a:rPr lang="en-GB" baseline="0" dirty="0" err="1"/>
              <a:t>Kalman</a:t>
            </a:r>
            <a:r>
              <a:rPr lang="en-GB" baseline="0" dirty="0"/>
              <a:t> filter – further reduce background noise</a:t>
            </a:r>
          </a:p>
          <a:p>
            <a:r>
              <a:rPr lang="en-GB" baseline="0" dirty="0"/>
              <a:t>Signal-to-noise ratio gives quantitative measure of scan quality, which could be used to eliminate the human aspect of analysing the quality of the scan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B8C5-83ED-BB4E-9262-B926F3D54FDC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81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07296" y="74506"/>
            <a:ext cx="2176895" cy="10140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13889" y="72234"/>
            <a:ext cx="5411206" cy="10140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641" y="1142237"/>
            <a:ext cx="8825658" cy="3329581"/>
          </a:xfrm>
        </p:spPr>
        <p:txBody>
          <a:bodyPr/>
          <a:lstStyle/>
          <a:p>
            <a:r>
              <a:rPr lang="en-GB" sz="4800" b="1" dirty="0"/>
              <a:t>Analysis of  Vibration Frequencies as a method of screening for long bone fractures in children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296" y="4617811"/>
            <a:ext cx="11416582" cy="1782024"/>
          </a:xfrm>
        </p:spPr>
        <p:txBody>
          <a:bodyPr>
            <a:normAutofit fontScale="92500"/>
          </a:bodyPr>
          <a:lstStyle/>
          <a:p>
            <a:r>
              <a:rPr lang="en-GB" b="1" cap="none" dirty="0">
                <a:latin typeface="Calibri" panose="020F0502020204030204" pitchFamily="34" charset="0"/>
                <a:cs typeface="Calibri" panose="020F0502020204030204" pitchFamily="34" charset="0"/>
              </a:rPr>
              <a:t>David Fennimore</a:t>
            </a:r>
            <a:r>
              <a:rPr lang="en-GB" b="1" cap="none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b="1" cap="none" dirty="0">
                <a:latin typeface="Calibri" panose="020F0502020204030204" pitchFamily="34" charset="0"/>
                <a:cs typeface="Calibri" panose="020F0502020204030204" pitchFamily="34" charset="0"/>
              </a:rPr>
              <a:t>, Ridita Ali</a:t>
            </a:r>
            <a:r>
              <a:rPr lang="en-GB" b="1" cap="none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b="1" cap="none" dirty="0">
                <a:latin typeface="Calibri" panose="020F0502020204030204" pitchFamily="34" charset="0"/>
                <a:cs typeface="Calibri" panose="020F0502020204030204" pitchFamily="34" charset="0"/>
              </a:rPr>
              <a:t>, Lyuba Aboul</a:t>
            </a:r>
            <a:r>
              <a:rPr lang="en-GB" b="1" cap="none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b="1" cap="none" dirty="0">
                <a:latin typeface="Calibri" panose="020F0502020204030204" pitchFamily="34" charset="0"/>
                <a:cs typeface="Calibri" panose="020F0502020204030204" pitchFamily="34" charset="0"/>
              </a:rPr>
              <a:t>, Amaka C Offiah</a:t>
            </a:r>
            <a:r>
              <a:rPr lang="en-GB" b="1" cap="none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n-GB" b="1" cap="none" dirty="0">
                <a:latin typeface="Calibri" panose="020F0502020204030204" pitchFamily="34" charset="0"/>
                <a:cs typeface="Calibri" panose="020F0502020204030204" pitchFamily="34" charset="0"/>
              </a:rPr>
              <a:t>Final Year Medical Student, University of Sheffield</a:t>
            </a:r>
          </a:p>
          <a:p>
            <a:pPr marL="457200" indent="-457200">
              <a:buAutoNum type="arabicPeriod"/>
            </a:pPr>
            <a:r>
              <a:rPr lang="en-GB" b="1" cap="none" dirty="0">
                <a:latin typeface="Calibri" panose="020F0502020204030204" pitchFamily="34" charset="0"/>
                <a:cs typeface="Calibri" panose="020F0502020204030204" pitchFamily="34" charset="0"/>
              </a:rPr>
              <a:t>Engineering, Sheffield Hallam University</a:t>
            </a:r>
          </a:p>
          <a:p>
            <a:pPr marL="457200" indent="-457200">
              <a:buAutoNum type="arabicPeriod"/>
            </a:pPr>
            <a:r>
              <a:rPr lang="en-GB" b="1" cap="none" dirty="0">
                <a:latin typeface="Calibri" panose="020F0502020204030204" pitchFamily="34" charset="0"/>
                <a:cs typeface="Calibri" panose="020F0502020204030204" pitchFamily="34" charset="0"/>
              </a:rPr>
              <a:t>Department of Oncology &amp; Metabolism, University of Sheffield/Sheffield Children’s NHS Foundation Trust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736" y="130500"/>
            <a:ext cx="2021288" cy="898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27" y="130500"/>
            <a:ext cx="5267325" cy="866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392" y="72234"/>
            <a:ext cx="1810096" cy="10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73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517113"/>
            <a:ext cx="9238423" cy="1400530"/>
          </a:xfrm>
        </p:spPr>
        <p:txBody>
          <a:bodyPr/>
          <a:lstStyle/>
          <a:p>
            <a:r>
              <a:rPr lang="en-GB" dirty="0"/>
              <a:t>Results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637379"/>
              </p:ext>
            </p:extLst>
          </p:nvPr>
        </p:nvGraphicFramePr>
        <p:xfrm>
          <a:off x="1103311" y="1401097"/>
          <a:ext cx="9957979" cy="483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3223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82215"/>
            <a:ext cx="9404723" cy="1400530"/>
          </a:xfrm>
        </p:spPr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Sensitivity 95% (CI – 83-99%)</a:t>
            </a:r>
          </a:p>
          <a:p>
            <a:pPr lvl="1"/>
            <a:r>
              <a:rPr lang="en-GB" sz="3200" dirty="0"/>
              <a:t>Ottawa ankle rules sensitivity 97.8%</a:t>
            </a:r>
          </a:p>
          <a:p>
            <a:r>
              <a:rPr lang="en-GB" sz="3200" dirty="0"/>
              <a:t>If used pre-hospital:</a:t>
            </a:r>
          </a:p>
          <a:p>
            <a:pPr lvl="1"/>
            <a:r>
              <a:rPr lang="en-GB" sz="3200" dirty="0"/>
              <a:t>Avoid radiation</a:t>
            </a:r>
          </a:p>
          <a:p>
            <a:pPr lvl="1"/>
            <a:r>
              <a:rPr lang="en-GB" sz="3200" dirty="0"/>
              <a:t>Avoid A&amp;E </a:t>
            </a:r>
          </a:p>
          <a:p>
            <a:pPr lvl="1"/>
            <a:r>
              <a:rPr lang="en-GB" sz="3200" dirty="0"/>
              <a:t>Avoid costs for NHS</a:t>
            </a:r>
          </a:p>
        </p:txBody>
      </p:sp>
    </p:spTree>
    <p:extLst>
      <p:ext uri="{BB962C8B-B14F-4D97-AF65-F5344CB8AC3E}">
        <p14:creationId xmlns:p14="http://schemas.microsoft.com/office/powerpoint/2010/main" val="2297116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517113"/>
            <a:ext cx="9238423" cy="1400530"/>
          </a:xfrm>
        </p:spPr>
        <p:txBody>
          <a:bodyPr/>
          <a:lstStyle/>
          <a:p>
            <a:r>
              <a:rPr lang="en-GB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14281"/>
            <a:ext cx="9109634" cy="4195481"/>
          </a:xfrm>
        </p:spPr>
        <p:txBody>
          <a:bodyPr>
            <a:normAutofit/>
          </a:bodyPr>
          <a:lstStyle/>
          <a:p>
            <a:r>
              <a:rPr lang="en-GB" sz="3200" dirty="0"/>
              <a:t>Sample size of 99 (from a single centre)</a:t>
            </a:r>
          </a:p>
          <a:p>
            <a:r>
              <a:rPr lang="en-GB" sz="3200" dirty="0"/>
              <a:t>Exclusion criteria:</a:t>
            </a:r>
          </a:p>
          <a:p>
            <a:pPr lvl="1"/>
            <a:r>
              <a:rPr lang="en-GB" sz="3200" dirty="0"/>
              <a:t>Previous fracture</a:t>
            </a:r>
          </a:p>
          <a:p>
            <a:pPr lvl="1"/>
            <a:r>
              <a:rPr lang="en-GB" sz="3200" dirty="0"/>
              <a:t>Bilateral trauma</a:t>
            </a:r>
          </a:p>
        </p:txBody>
      </p:sp>
    </p:spTree>
    <p:extLst>
      <p:ext uri="{BB962C8B-B14F-4D97-AF65-F5344CB8AC3E}">
        <p14:creationId xmlns:p14="http://schemas.microsoft.com/office/powerpoint/2010/main" val="226213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517113"/>
            <a:ext cx="9238423" cy="1400530"/>
          </a:xfrm>
        </p:spPr>
        <p:txBody>
          <a:bodyPr/>
          <a:lstStyle/>
          <a:p>
            <a:r>
              <a:rPr lang="en-GB" dirty="0"/>
              <a:t>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14281"/>
            <a:ext cx="9109634" cy="4195481"/>
          </a:xfrm>
        </p:spPr>
        <p:txBody>
          <a:bodyPr>
            <a:normAutofit/>
          </a:bodyPr>
          <a:lstStyle/>
          <a:p>
            <a:r>
              <a:rPr lang="en-GB" sz="3200" dirty="0"/>
              <a:t>High pass filter</a:t>
            </a:r>
          </a:p>
          <a:p>
            <a:r>
              <a:rPr lang="en-GB" sz="3200" dirty="0"/>
              <a:t>Adaptive </a:t>
            </a:r>
            <a:r>
              <a:rPr lang="en-GB" sz="3200" dirty="0" err="1"/>
              <a:t>Kalman</a:t>
            </a:r>
            <a:r>
              <a:rPr lang="en-GB" sz="3200" dirty="0"/>
              <a:t> Filter</a:t>
            </a:r>
          </a:p>
          <a:p>
            <a:r>
              <a:rPr lang="en-GB" sz="3200" dirty="0"/>
              <a:t>Signal-to-noise ratio</a:t>
            </a:r>
          </a:p>
        </p:txBody>
      </p:sp>
    </p:spTree>
    <p:extLst>
      <p:ext uri="{BB962C8B-B14F-4D97-AF65-F5344CB8AC3E}">
        <p14:creationId xmlns:p14="http://schemas.microsoft.com/office/powerpoint/2010/main" val="449387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517113"/>
            <a:ext cx="9238423" cy="1400530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669" y="2222625"/>
            <a:ext cx="10945934" cy="3470251"/>
          </a:xfrm>
        </p:spPr>
        <p:txBody>
          <a:bodyPr>
            <a:normAutofit/>
          </a:bodyPr>
          <a:lstStyle/>
          <a:p>
            <a:r>
              <a:rPr lang="en-GB" sz="3200" dirty="0"/>
              <a:t>Supports the hypothesis that vibration analysis can be used as an effective screening tool</a:t>
            </a:r>
          </a:p>
          <a:p>
            <a:r>
              <a:rPr lang="en-GB" sz="3200" dirty="0"/>
              <a:t>Further study required to maximise potential</a:t>
            </a:r>
          </a:p>
          <a:p>
            <a:r>
              <a:rPr lang="en-GB" sz="3200" dirty="0"/>
              <a:t>Further applications</a:t>
            </a:r>
          </a:p>
          <a:p>
            <a:pPr marL="457200" lvl="1" indent="0">
              <a:buNone/>
            </a:pP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839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517113"/>
            <a:ext cx="9238423" cy="1400530"/>
          </a:xfrm>
        </p:spPr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669" y="2222625"/>
            <a:ext cx="10945934" cy="3912704"/>
          </a:xfrm>
        </p:spPr>
        <p:txBody>
          <a:bodyPr>
            <a:normAutofit/>
          </a:bodyPr>
          <a:lstStyle/>
          <a:p>
            <a:r>
              <a:rPr lang="en-GB" sz="3200" dirty="0"/>
              <a:t>Professor Amaka C Offiah</a:t>
            </a:r>
          </a:p>
          <a:p>
            <a:r>
              <a:rPr lang="en-GB" sz="3200" dirty="0"/>
              <a:t>Dr Ridita Ali</a:t>
            </a:r>
          </a:p>
          <a:p>
            <a:r>
              <a:rPr lang="en-GB" sz="3200" dirty="0"/>
              <a:t>Dr Lyuba Alboul</a:t>
            </a:r>
          </a:p>
          <a:p>
            <a:r>
              <a:rPr lang="en-GB" sz="3200" dirty="0"/>
              <a:t>The University of Sheffield </a:t>
            </a:r>
          </a:p>
          <a:p>
            <a:pPr lvl="1"/>
            <a:r>
              <a:rPr lang="en-GB" sz="3000" dirty="0"/>
              <a:t>Department of Oncology &amp; Metabolism</a:t>
            </a:r>
            <a:endParaRPr lang="en-GB" sz="3200" dirty="0"/>
          </a:p>
          <a:p>
            <a:r>
              <a:rPr lang="en-GB" sz="3200" dirty="0"/>
              <a:t>Sheffield Hallam University</a:t>
            </a:r>
          </a:p>
          <a:p>
            <a:pPr marL="457200" lvl="1" indent="0">
              <a:buNone/>
            </a:pP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426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253" y="1828800"/>
            <a:ext cx="9238423" cy="4601497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Thank you for listening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Any questions?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Please type them in the Q&amp;A function and they will be answered at the end of this morning’s session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67" y="224098"/>
            <a:ext cx="9967824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1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517113"/>
            <a:ext cx="9238423" cy="1400530"/>
          </a:xfrm>
        </p:spPr>
        <p:txBody>
          <a:bodyPr/>
          <a:lstStyle/>
          <a:p>
            <a:r>
              <a:rPr lang="en-GB" dirty="0"/>
              <a:t>Extremity Fractures in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66552"/>
            <a:ext cx="10826418" cy="4195481"/>
          </a:xfrm>
        </p:spPr>
        <p:txBody>
          <a:bodyPr/>
          <a:lstStyle/>
          <a:p>
            <a:r>
              <a:rPr lang="en-GB" sz="3200" dirty="0"/>
              <a:t>Radiographs are the gold standard diagnostic tool</a:t>
            </a:r>
          </a:p>
          <a:p>
            <a:r>
              <a:rPr lang="en-GB" sz="3200" dirty="0"/>
              <a:t>Risks of irradiation</a:t>
            </a:r>
          </a:p>
          <a:p>
            <a:r>
              <a:rPr lang="en-GB" sz="3200" dirty="0"/>
              <a:t>21% of wrist radiographs for suspected fractures are negative</a:t>
            </a:r>
          </a:p>
          <a:p>
            <a:pPr lvl="1"/>
            <a:r>
              <a:rPr lang="en-GB" sz="3200" dirty="0"/>
              <a:t>Over £100,000 in Sheffield per year</a:t>
            </a:r>
          </a:p>
          <a:p>
            <a:pPr lvl="1"/>
            <a:r>
              <a:rPr lang="en-GB" sz="3200" dirty="0"/>
              <a:t>Roughly £12 million per year in England and Wales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94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517113"/>
            <a:ext cx="9238423" cy="1400530"/>
          </a:xfrm>
        </p:spPr>
        <p:txBody>
          <a:bodyPr/>
          <a:lstStyle/>
          <a:p>
            <a:r>
              <a:rPr lang="en-GB" dirty="0"/>
              <a:t>Study Aims &amp;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917643"/>
            <a:ext cx="10425073" cy="4195481"/>
          </a:xfrm>
        </p:spPr>
        <p:txBody>
          <a:bodyPr/>
          <a:lstStyle/>
          <a:p>
            <a:r>
              <a:rPr lang="en-GB" sz="3200" dirty="0"/>
              <a:t>Can vibration differentiate sprains from fractures?</a:t>
            </a:r>
          </a:p>
          <a:p>
            <a:pPr lvl="1"/>
            <a:r>
              <a:rPr lang="en-GB" sz="3200" dirty="0"/>
              <a:t>Can it be used as a screening tool?</a:t>
            </a:r>
          </a:p>
          <a:p>
            <a:r>
              <a:rPr lang="en-GB" sz="3200" dirty="0"/>
              <a:t>Do patients prefer it to radiographs?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53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517113"/>
            <a:ext cx="9238423" cy="1400530"/>
          </a:xfrm>
        </p:spPr>
        <p:txBody>
          <a:bodyPr/>
          <a:lstStyle/>
          <a:p>
            <a:r>
              <a:rPr lang="en-GB" dirty="0"/>
              <a:t>Vibration Technique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753" y="1427964"/>
            <a:ext cx="8335656" cy="52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Frequency Spectrum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467" y="1489588"/>
            <a:ext cx="8872203" cy="2337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467" y="3995511"/>
            <a:ext cx="8855408" cy="24347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3704" y="2094822"/>
            <a:ext cx="2343171" cy="4195481"/>
          </a:xfrm>
        </p:spPr>
        <p:txBody>
          <a:bodyPr/>
          <a:lstStyle/>
          <a:p>
            <a:r>
              <a:rPr lang="en-GB" sz="3200" dirty="0"/>
              <a:t>Good quality</a:t>
            </a:r>
          </a:p>
          <a:p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Poor quality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85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517113"/>
            <a:ext cx="9238423" cy="1400530"/>
          </a:xfrm>
        </p:spPr>
        <p:txBody>
          <a:bodyPr/>
          <a:lstStyle/>
          <a:p>
            <a:r>
              <a:rPr lang="en-GB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917642"/>
            <a:ext cx="10156567" cy="4424163"/>
          </a:xfrm>
        </p:spPr>
        <p:txBody>
          <a:bodyPr>
            <a:normAutofit/>
          </a:bodyPr>
          <a:lstStyle/>
          <a:p>
            <a:r>
              <a:rPr lang="en-GB" sz="2800" dirty="0"/>
              <a:t>MATLAB</a:t>
            </a:r>
          </a:p>
          <a:p>
            <a:r>
              <a:rPr lang="en-GB" sz="2800" dirty="0"/>
              <a:t>Filter and Hamming Window</a:t>
            </a:r>
          </a:p>
          <a:p>
            <a:r>
              <a:rPr lang="en-GB" sz="2800" dirty="0"/>
              <a:t>Fast Fourier Transform</a:t>
            </a:r>
          </a:p>
          <a:p>
            <a:r>
              <a:rPr lang="en-GB" sz="2800" dirty="0"/>
              <a:t>Median frequency compared to cut of values (below cut off suggests fracture)</a:t>
            </a:r>
          </a:p>
          <a:p>
            <a:pPr lvl="1"/>
            <a:r>
              <a:rPr lang="en-GB" sz="2600" dirty="0"/>
              <a:t>Males 37 V/Hz </a:t>
            </a:r>
          </a:p>
          <a:p>
            <a:pPr lvl="1"/>
            <a:r>
              <a:rPr lang="en-GB" sz="2600"/>
              <a:t>Females 26 V/Hz </a:t>
            </a:r>
            <a:endParaRPr lang="en-GB" sz="2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31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517113"/>
            <a:ext cx="9238423" cy="1400530"/>
          </a:xfrm>
        </p:spPr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09314"/>
            <a:ext cx="10156567" cy="4832492"/>
          </a:xfrm>
        </p:spPr>
        <p:txBody>
          <a:bodyPr>
            <a:normAutofit/>
          </a:bodyPr>
          <a:lstStyle/>
          <a:p>
            <a:r>
              <a:rPr lang="en-GB" sz="2800" dirty="0"/>
              <a:t>Prospectively recruited 100 children from A&amp;E (10-15)</a:t>
            </a:r>
          </a:p>
          <a:p>
            <a:pPr lvl="1"/>
            <a:r>
              <a:rPr lang="en-GB" sz="2600" dirty="0"/>
              <a:t>99 unilateral injury to the wrist</a:t>
            </a:r>
          </a:p>
          <a:p>
            <a:r>
              <a:rPr lang="en-GB" sz="2800" dirty="0"/>
              <a:t>Performed vibration analysis</a:t>
            </a:r>
          </a:p>
          <a:p>
            <a:pPr lvl="1"/>
            <a:r>
              <a:rPr lang="en-GB" sz="2600" dirty="0"/>
              <a:t>Blinded to outcome of imaging</a:t>
            </a:r>
          </a:p>
          <a:p>
            <a:r>
              <a:rPr lang="en-GB" sz="2800" dirty="0"/>
              <a:t>Interpreted the radiographs (presence/site of fracture)</a:t>
            </a:r>
          </a:p>
          <a:p>
            <a:pPr lvl="1"/>
            <a:r>
              <a:rPr lang="en-GB" sz="2600" dirty="0"/>
              <a:t>Blinded to outcome of vibration</a:t>
            </a:r>
          </a:p>
          <a:p>
            <a:r>
              <a:rPr lang="en-GB" sz="2800" dirty="0"/>
              <a:t>Compared vibration results to radiographs</a:t>
            </a:r>
          </a:p>
          <a:p>
            <a:r>
              <a:rPr lang="en-GB" sz="2800" dirty="0"/>
              <a:t>Patient questionnaire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72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517113"/>
            <a:ext cx="9238423" cy="1400530"/>
          </a:xfrm>
        </p:spPr>
        <p:txBody>
          <a:bodyPr/>
          <a:lstStyle/>
          <a:p>
            <a:r>
              <a:rPr lang="en-GB" dirty="0"/>
              <a:t>Results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695C54-9895-EB48-8CB2-221169185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671845"/>
              </p:ext>
            </p:extLst>
          </p:nvPr>
        </p:nvGraphicFramePr>
        <p:xfrm>
          <a:off x="909598" y="1704386"/>
          <a:ext cx="10218819" cy="3349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1897">
                  <a:extLst>
                    <a:ext uri="{9D8B030D-6E8A-4147-A177-3AD203B41FA5}">
                      <a16:colId xmlns:a16="http://schemas.microsoft.com/office/drawing/2014/main" val="1085581500"/>
                    </a:ext>
                  </a:extLst>
                </a:gridCol>
                <a:gridCol w="2647146">
                  <a:extLst>
                    <a:ext uri="{9D8B030D-6E8A-4147-A177-3AD203B41FA5}">
                      <a16:colId xmlns:a16="http://schemas.microsoft.com/office/drawing/2014/main" val="1258287222"/>
                    </a:ext>
                  </a:extLst>
                </a:gridCol>
                <a:gridCol w="2539888">
                  <a:extLst>
                    <a:ext uri="{9D8B030D-6E8A-4147-A177-3AD203B41FA5}">
                      <a16:colId xmlns:a16="http://schemas.microsoft.com/office/drawing/2014/main" val="3276974926"/>
                    </a:ext>
                  </a:extLst>
                </a:gridCol>
                <a:gridCol w="2539888">
                  <a:extLst>
                    <a:ext uri="{9D8B030D-6E8A-4147-A177-3AD203B41FA5}">
                      <a16:colId xmlns:a16="http://schemas.microsoft.com/office/drawing/2014/main" val="1488565400"/>
                    </a:ext>
                  </a:extLst>
                </a:gridCol>
              </a:tblGrid>
              <a:tr h="669902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Imaging Outcome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FF00"/>
                          </a:solidFill>
                        </a:rPr>
                        <a:t>Vibration Outcome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Total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30336"/>
                  </a:ext>
                </a:extLst>
              </a:tr>
              <a:tr h="66990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800" b="1" kern="1200" dirty="0">
                          <a:solidFill>
                            <a:srgbClr val="FFFF00"/>
                          </a:solidFill>
                        </a:rPr>
                        <a:t>Fracture</a:t>
                      </a:r>
                      <a:endParaRPr lang="en-GB" sz="28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800" b="1" kern="1200" dirty="0">
                          <a:solidFill>
                            <a:srgbClr val="FFFF00"/>
                          </a:solidFill>
                        </a:rPr>
                        <a:t>No Fracture</a:t>
                      </a:r>
                      <a:endParaRPr lang="en-GB" sz="28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290102"/>
                  </a:ext>
                </a:extLst>
              </a:tr>
              <a:tr h="669902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800" b="1" kern="1200" dirty="0"/>
                        <a:t>Fracture</a:t>
                      </a:r>
                      <a:endParaRPr lang="en-GB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25595"/>
                  </a:ext>
                </a:extLst>
              </a:tr>
              <a:tr h="669902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800" b="1" kern="1200" dirty="0"/>
                        <a:t>No Fracture</a:t>
                      </a:r>
                      <a:endParaRPr lang="en-GB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72127"/>
                  </a:ext>
                </a:extLst>
              </a:tr>
              <a:tr h="669902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800" b="1" kern="1200" dirty="0"/>
                        <a:t>Total</a:t>
                      </a:r>
                      <a:endParaRPr lang="en-GB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750865"/>
                  </a:ext>
                </a:extLst>
              </a:tr>
            </a:tbl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0484" y="5345382"/>
            <a:ext cx="11017045" cy="895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Sensitivity:            Specificity:        Positive predictive value:        Negative predictive value:</a:t>
            </a:r>
          </a:p>
          <a:p>
            <a:pPr marL="0" indent="0">
              <a:buNone/>
            </a:pPr>
            <a:r>
              <a:rPr lang="en-GB" dirty="0"/>
              <a:t>38/40 = 95%	   30/59 = 51%		        38/67 = 57%			                30/32 = 94%</a:t>
            </a:r>
          </a:p>
        </p:txBody>
      </p:sp>
    </p:spTree>
    <p:extLst>
      <p:ext uri="{BB962C8B-B14F-4D97-AF65-F5344CB8AC3E}">
        <p14:creationId xmlns:p14="http://schemas.microsoft.com/office/powerpoint/2010/main" val="61228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517113"/>
            <a:ext cx="9238423" cy="1400530"/>
          </a:xfrm>
        </p:spPr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559" y="1801630"/>
            <a:ext cx="11092232" cy="4195481"/>
          </a:xfrm>
        </p:spPr>
        <p:txBody>
          <a:bodyPr>
            <a:normAutofit/>
          </a:bodyPr>
          <a:lstStyle/>
          <a:p>
            <a:r>
              <a:rPr lang="en-GB" sz="3200" dirty="0"/>
              <a:t>Potential action in the 99 patients:</a:t>
            </a:r>
          </a:p>
          <a:p>
            <a:pPr lvl="1"/>
            <a:r>
              <a:rPr lang="en-GB" sz="3200" dirty="0"/>
              <a:t>30% true negatives (would have avoided radiography)</a:t>
            </a:r>
          </a:p>
          <a:p>
            <a:pPr lvl="2"/>
            <a:r>
              <a:rPr lang="en-GB" sz="3200" dirty="0"/>
              <a:t>51% reduction in sprains having radiographs</a:t>
            </a:r>
          </a:p>
          <a:p>
            <a:pPr lvl="1"/>
            <a:r>
              <a:rPr lang="en-GB" sz="3200" dirty="0"/>
              <a:t>67 </a:t>
            </a:r>
            <a:r>
              <a:rPr lang="en-GB" sz="3200" dirty="0">
                <a:solidFill>
                  <a:schemeClr val="tx1">
                    <a:lumMod val="85000"/>
                  </a:schemeClr>
                </a:solidFill>
              </a:rPr>
              <a:t>(67%) </a:t>
            </a:r>
            <a:r>
              <a:rPr lang="en-GB" sz="3200" dirty="0"/>
              <a:t>proceed to imaging (38 had fractures)</a:t>
            </a:r>
          </a:p>
          <a:p>
            <a:pPr lvl="1"/>
            <a:r>
              <a:rPr lang="en-GB" sz="3200" dirty="0"/>
              <a:t>2 </a:t>
            </a:r>
            <a:r>
              <a:rPr lang="en-GB" sz="3200" dirty="0">
                <a:solidFill>
                  <a:schemeClr val="tx1">
                    <a:lumMod val="85000"/>
                  </a:schemeClr>
                </a:solidFill>
              </a:rPr>
              <a:t>(2%) </a:t>
            </a:r>
            <a:r>
              <a:rPr lang="en-GB" sz="3200" dirty="0"/>
              <a:t>false negative (discharged with missed fracture)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33829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539</TotalTime>
  <Words>781</Words>
  <Application>Microsoft Office PowerPoint</Application>
  <PresentationFormat>Widescreen</PresentationFormat>
  <Paragraphs>126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</vt:lpstr>
      <vt:lpstr>Analysis of  Vibration Frequencies as a method of screening for long bone fractures in children</vt:lpstr>
      <vt:lpstr>Extremity Fractures in Children</vt:lpstr>
      <vt:lpstr>Study Aims &amp; Objectives</vt:lpstr>
      <vt:lpstr>Vibration Technique</vt:lpstr>
      <vt:lpstr>Frequency Spectrum</vt:lpstr>
      <vt:lpstr>Analysis</vt:lpstr>
      <vt:lpstr>Methods</vt:lpstr>
      <vt:lpstr>Results </vt:lpstr>
      <vt:lpstr>Results</vt:lpstr>
      <vt:lpstr>Results</vt:lpstr>
      <vt:lpstr>Discussion</vt:lpstr>
      <vt:lpstr>Limitations</vt:lpstr>
      <vt:lpstr>Improvements</vt:lpstr>
      <vt:lpstr>Conclusions</vt:lpstr>
      <vt:lpstr>Acknowledgements</vt:lpstr>
      <vt:lpstr>Thank you for listening  Any questions? Please type them in the Q&amp;A function and they will be answered at the end of this morning’s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Ability of Vibration Analysis to Differentiate Wrist Fractures from Sprains in Children</dc:title>
  <dc:creator>User</dc:creator>
  <cp:lastModifiedBy>Karen Cambridge</cp:lastModifiedBy>
  <cp:revision>47</cp:revision>
  <dcterms:created xsi:type="dcterms:W3CDTF">2018-11-09T09:14:29Z</dcterms:created>
  <dcterms:modified xsi:type="dcterms:W3CDTF">2021-07-14T09:59:11Z</dcterms:modified>
</cp:coreProperties>
</file>